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33"/>
  </p:notesMasterIdLst>
  <p:sldIdLst>
    <p:sldId id="256" r:id="rId2"/>
    <p:sldId id="296" r:id="rId3"/>
    <p:sldId id="257" r:id="rId4"/>
    <p:sldId id="269" r:id="rId5"/>
    <p:sldId id="268" r:id="rId6"/>
    <p:sldId id="295" r:id="rId7"/>
    <p:sldId id="297" r:id="rId8"/>
    <p:sldId id="298" r:id="rId9"/>
    <p:sldId id="258" r:id="rId10"/>
    <p:sldId id="299" r:id="rId11"/>
    <p:sldId id="281" r:id="rId12"/>
    <p:sldId id="270" r:id="rId13"/>
    <p:sldId id="271" r:id="rId14"/>
    <p:sldId id="272" r:id="rId15"/>
    <p:sldId id="302" r:id="rId16"/>
    <p:sldId id="300" r:id="rId17"/>
    <p:sldId id="301" r:id="rId18"/>
    <p:sldId id="259" r:id="rId19"/>
    <p:sldId id="273" r:id="rId20"/>
    <p:sldId id="283" r:id="rId21"/>
    <p:sldId id="274" r:id="rId22"/>
    <p:sldId id="276" r:id="rId23"/>
    <p:sldId id="288" r:id="rId24"/>
    <p:sldId id="262" r:id="rId25"/>
    <p:sldId id="275" r:id="rId26"/>
    <p:sldId id="265" r:id="rId27"/>
    <p:sldId id="287" r:id="rId28"/>
    <p:sldId id="284" r:id="rId29"/>
    <p:sldId id="261" r:id="rId30"/>
    <p:sldId id="266" r:id="rId31"/>
    <p:sldId id="27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226" autoAdjust="0"/>
  </p:normalViewPr>
  <p:slideViewPr>
    <p:cSldViewPr snapToGrid="0" snapToObjects="1">
      <p:cViewPr varScale="1">
        <p:scale>
          <a:sx n="115" d="100"/>
          <a:sy n="115" d="100"/>
        </p:scale>
        <p:origin x="-2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ED8B6-E897-114B-84A1-2C33F304A01B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78AC0-1177-874A-9025-20282A42F7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7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John Travis introduce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Ravinder</a:t>
            </a:r>
            <a:r>
              <a:rPr lang="en-US" baseline="0" dirty="0" smtClean="0"/>
              <a:t> and welcome everyone to the workshop.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78AC0-1177-874A-9025-20282A42F78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slide only if necessary</a:t>
            </a:r>
            <a:r>
              <a:rPr lang="en-US" baseline="0" dirty="0" smtClean="0"/>
              <a:t> and only if the external wireless options all fail.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78AC0-1177-874A-9025-20282A42F78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56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this one later if desired to check something out. 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78AC0-1177-874A-9025-20282A42F78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7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78AC0-1177-874A-9025-20282A42F78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82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a</a:t>
            </a:r>
            <a:r>
              <a:rPr lang="en-US" baseline="0" dirty="0" smtClean="0"/>
              <a:t> few participants do the Email instructor option and then show them the result.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78AC0-1177-874A-9025-20282A42F78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91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Comment:  Students use</a:t>
            </a:r>
            <a:r>
              <a:rPr lang="en-US" baseline="0" dirty="0" smtClean="0"/>
              <a:t> the hardcopy option to work offline.  Good if they want to bring online homework by office.</a:t>
            </a:r>
          </a:p>
          <a:p>
            <a:r>
              <a:rPr lang="en-US" baseline="0" dirty="0" smtClean="0"/>
              <a:t>Students will bring laptop to office as well.</a:t>
            </a:r>
          </a:p>
          <a:p>
            <a:r>
              <a:rPr lang="en-US" baseline="0" dirty="0" smtClean="0"/>
              <a:t>Currently an </a:t>
            </a:r>
            <a:r>
              <a:rPr lang="en-US" baseline="0" dirty="0" err="1" smtClean="0"/>
              <a:t>iOS</a:t>
            </a:r>
            <a:r>
              <a:rPr lang="en-US" baseline="0" dirty="0" smtClean="0"/>
              <a:t> app version of </a:t>
            </a:r>
            <a:r>
              <a:rPr lang="en-US" baseline="0" dirty="0" err="1" smtClean="0"/>
              <a:t>WebWork</a:t>
            </a:r>
            <a:r>
              <a:rPr lang="en-US" baseline="0" dirty="0" smtClean="0"/>
              <a:t> is in development.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78AC0-1177-874A-9025-20282A42F78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05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Comment:  Students use</a:t>
            </a:r>
            <a:r>
              <a:rPr lang="en-US" baseline="0" dirty="0" smtClean="0"/>
              <a:t> the hardcopy option to work offline.  Good if they want to bring online homework by office.</a:t>
            </a:r>
          </a:p>
          <a:p>
            <a:r>
              <a:rPr lang="en-US" baseline="0" dirty="0" smtClean="0"/>
              <a:t>Students will bring laptop to office as well.</a:t>
            </a:r>
          </a:p>
          <a:p>
            <a:r>
              <a:rPr lang="en-US" baseline="0" dirty="0" smtClean="0"/>
              <a:t>Currently an </a:t>
            </a:r>
            <a:r>
              <a:rPr lang="en-US" baseline="0" dirty="0" err="1" smtClean="0"/>
              <a:t>iOS</a:t>
            </a:r>
            <a:r>
              <a:rPr lang="en-US" baseline="0" dirty="0" smtClean="0"/>
              <a:t> app version of </a:t>
            </a:r>
            <a:r>
              <a:rPr lang="en-US" baseline="0" dirty="0" err="1" smtClean="0"/>
              <a:t>WebWork</a:t>
            </a:r>
            <a:r>
              <a:rPr lang="en-US" baseline="0" dirty="0" smtClean="0"/>
              <a:t> is in development.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78AC0-1177-874A-9025-20282A42F78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05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Comment:  Students use</a:t>
            </a:r>
            <a:r>
              <a:rPr lang="en-US" baseline="0" dirty="0" smtClean="0"/>
              <a:t> the hardcopy option to work offline.  Good if they want to bring online homework by office.</a:t>
            </a:r>
          </a:p>
          <a:p>
            <a:r>
              <a:rPr lang="en-US" baseline="0" dirty="0" smtClean="0"/>
              <a:t>Students will bring laptop to office as well.</a:t>
            </a:r>
          </a:p>
          <a:p>
            <a:r>
              <a:rPr lang="en-US" baseline="0" dirty="0" smtClean="0"/>
              <a:t>Currently an </a:t>
            </a:r>
            <a:r>
              <a:rPr lang="en-US" baseline="0" dirty="0" err="1" smtClean="0"/>
              <a:t>iOS</a:t>
            </a:r>
            <a:r>
              <a:rPr lang="en-US" baseline="0" dirty="0" smtClean="0"/>
              <a:t> app version of </a:t>
            </a:r>
            <a:r>
              <a:rPr lang="en-US" baseline="0" dirty="0" err="1" smtClean="0"/>
              <a:t>WebWork</a:t>
            </a:r>
            <a:r>
              <a:rPr lang="en-US" baseline="0" dirty="0" smtClean="0"/>
              <a:t> is in development.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78AC0-1177-874A-9025-20282A42F78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05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Comment:  Students use</a:t>
            </a:r>
            <a:r>
              <a:rPr lang="en-US" baseline="0" dirty="0" smtClean="0"/>
              <a:t> the hardcopy option to work offline.  Good if they want to bring online homework by office.</a:t>
            </a:r>
          </a:p>
          <a:p>
            <a:r>
              <a:rPr lang="en-US" baseline="0" dirty="0" smtClean="0"/>
              <a:t>Students will bring laptop to office as well.</a:t>
            </a:r>
          </a:p>
          <a:p>
            <a:r>
              <a:rPr lang="en-US" baseline="0" dirty="0" smtClean="0"/>
              <a:t>Currently an </a:t>
            </a:r>
            <a:r>
              <a:rPr lang="en-US" baseline="0" dirty="0" err="1" smtClean="0"/>
              <a:t>iOS</a:t>
            </a:r>
            <a:r>
              <a:rPr lang="en-US" baseline="0" dirty="0" smtClean="0"/>
              <a:t> app version of </a:t>
            </a:r>
            <a:r>
              <a:rPr lang="en-US" baseline="0" dirty="0" err="1" smtClean="0"/>
              <a:t>WebWork</a:t>
            </a:r>
            <a:r>
              <a:rPr lang="en-US" baseline="0" dirty="0" smtClean="0"/>
              <a:t> is in development.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78AC0-1177-874A-9025-20282A42F78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05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one person and see if they can change another</a:t>
            </a:r>
            <a:r>
              <a:rPr lang="en-US" baseline="0" dirty="0" smtClean="0"/>
              <a:t> person’s login.  Chain along.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78AC0-1177-874A-9025-20282A42F78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94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Switch</a:t>
            </a:r>
            <a:r>
              <a:rPr lang="en-US" baseline="0" dirty="0" smtClean="0"/>
              <a:t> over to a live class from this semester and show the statistics for a real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78AC0-1177-874A-9025-20282A42F78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38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Remind that this presentation and other links available at this site. </a:t>
            </a:r>
          </a:p>
          <a:p>
            <a:r>
              <a:rPr lang="en-US" dirty="0" smtClean="0"/>
              <a:t>Announce</a:t>
            </a:r>
            <a:r>
              <a:rPr lang="en-US" baseline="0" dirty="0" smtClean="0"/>
              <a:t> that the address will be made available again at the end of the workshop and that the address is available on the printout.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78AC0-1177-874A-9025-20282A42F78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Send out an email to the entire class</a:t>
            </a:r>
          </a:p>
          <a:p>
            <a:r>
              <a:rPr lang="en-US" dirty="0" smtClean="0"/>
              <a:t>Note the different</a:t>
            </a:r>
            <a:r>
              <a:rPr lang="en-US" baseline="0" dirty="0" smtClean="0"/>
              <a:t> styles that are available.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78AC0-1177-874A-9025-20282A42F78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25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will hope to be through with the main part in an hour or so…unless things go long!</a:t>
            </a:r>
          </a:p>
          <a:p>
            <a:r>
              <a:rPr lang="en-US" baseline="0" dirty="0" smtClean="0"/>
              <a:t>Plans are to have plenty of time for questions/answers at the end as well as time to experiment.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Please sign the sheet going around.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78AC0-1177-874A-9025-20282A42F78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81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Over 500 institutions including several high schools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Mississippi: Mississippi College, Jackson State, Alcorn State, </a:t>
            </a:r>
            <a:r>
              <a:rPr lang="en-US" baseline="0" dirty="0" err="1" smtClean="0"/>
              <a:t>Tougaloo</a:t>
            </a:r>
            <a:r>
              <a:rPr lang="en-US" baseline="0" dirty="0" smtClean="0"/>
              <a:t> College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Louisiana: LSU, </a:t>
            </a:r>
            <a:r>
              <a:rPr lang="en-US" baseline="0" dirty="0" err="1" smtClean="0"/>
              <a:t>LaTech</a:t>
            </a:r>
            <a:r>
              <a:rPr lang="en-US" baseline="0" dirty="0" smtClean="0"/>
              <a:t>, Southeastern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Alabama:  University of Alabama, Birmingham-Southern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78AC0-1177-874A-9025-20282A42F78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3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78AC0-1177-874A-9025-20282A42F78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95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currently</a:t>
            </a:r>
            <a:r>
              <a:rPr lang="en-US" baseline="0" dirty="0" smtClean="0"/>
              <a:t> use online homework?</a:t>
            </a:r>
          </a:p>
          <a:p>
            <a:r>
              <a:rPr lang="en-US" baseline="0" dirty="0" smtClean="0"/>
              <a:t>What systems?  What cost?</a:t>
            </a:r>
          </a:p>
          <a:p>
            <a:r>
              <a:rPr lang="en-US" baseline="0" dirty="0" smtClean="0"/>
              <a:t>How do you feel that it works?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78AC0-1177-874A-9025-20282A42F78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95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 course specific</a:t>
            </a:r>
            <a:r>
              <a:rPr lang="en-US" baseline="0" dirty="0" smtClean="0"/>
              <a:t> mathematics topics in Common Core can be addressed using specific problems from the Library of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78AC0-1177-874A-9025-20282A42F78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95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Generally the more advanced courses have larger</a:t>
            </a:r>
            <a:r>
              <a:rPr lang="en-US" baseline="0" dirty="0" smtClean="0"/>
              <a:t> problem collections since </a:t>
            </a:r>
            <a:r>
              <a:rPr lang="en-US" baseline="0" dirty="0" err="1" smtClean="0"/>
              <a:t>WeBWorK</a:t>
            </a:r>
            <a:r>
              <a:rPr lang="en-US" baseline="0" dirty="0" smtClean="0"/>
              <a:t> was originally intended for collegiate use and by collegiate professors.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78AC0-1177-874A-9025-20282A42F78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95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Email </a:t>
            </a:r>
            <a:r>
              <a:rPr lang="en-US" dirty="0" err="1" smtClean="0"/>
              <a:t>travis</a:t>
            </a:r>
            <a:r>
              <a:rPr lang="en-US" dirty="0" smtClean="0"/>
              <a:t> if you would like an account on any of these courses.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78AC0-1177-874A-9025-20282A42F78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56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6969-E020-EF42-B626-799A9AA89D22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6969-E020-EF42-B626-799A9AA89D22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C03D-20B9-E04B-A76B-F4856FAA5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6969-E020-EF42-B626-799A9AA89D22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C03D-20B9-E04B-A76B-F4856FAA5D2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6969-E020-EF42-B626-799A9AA89D22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C03D-20B9-E04B-A76B-F4856FAA5D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6969-E020-EF42-B626-799A9AA89D22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C03D-20B9-E04B-A76B-F4856FAA5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6969-E020-EF42-B626-799A9AA89D22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C03D-20B9-E04B-A76B-F4856FAA5D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6969-E020-EF42-B626-799A9AA89D22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C03D-20B9-E04B-A76B-F4856FAA5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6969-E020-EF42-B626-799A9AA89D22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C03D-20B9-E04B-A76B-F4856FAA5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6969-E020-EF42-B626-799A9AA89D22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C03D-20B9-E04B-A76B-F4856FAA5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6969-E020-EF42-B626-799A9AA89D22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6969-E020-EF42-B626-799A9AA89D22}" type="datetimeFigureOut">
              <a:rPr lang="en-US" smtClean="0"/>
              <a:pPr/>
              <a:t>9/13/12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C03D-20B9-E04B-A76B-F4856FAA5D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 userDrawn="1"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3F76969-E020-EF42-B626-799A9AA89D22}" type="datetimeFigureOut">
              <a:rPr lang="en-US" smtClean="0"/>
              <a:pPr/>
              <a:t>9/13/12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774C03D-20B9-E04B-A76B-F4856FAA5D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8375" y="2482708"/>
            <a:ext cx="7408333" cy="3643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webwork_logo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825" y="6126163"/>
            <a:ext cx="590537" cy="635963"/>
          </a:xfrm>
          <a:prstGeom prst="rect">
            <a:avLst/>
          </a:prstGeom>
        </p:spPr>
      </p:pic>
      <p:pic>
        <p:nvPicPr>
          <p:cNvPr id="9" name="Picture 8" descr="MAA_logo.g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50164"/>
            <a:ext cx="3429939" cy="3999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192.168.1.2/webwork2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est.webwork.maa.org/webwork2/" TargetMode="External"/><Relationship Id="rId4" Type="http://schemas.openxmlformats.org/officeDocument/2006/relationships/hyperlink" Target="https://test.webwork.maa.org/webwork2/maa101/" TargetMode="External"/><Relationship Id="rId5" Type="http://schemas.openxmlformats.org/officeDocument/2006/relationships/hyperlink" Target="https://test.webwork.maa.org/webwork2/maa102/" TargetMode="External"/><Relationship Id="rId6" Type="http://schemas.openxmlformats.org/officeDocument/2006/relationships/hyperlink" Target="https://test.webwork.maa.org/webwork2/maa102_spanish/" TargetMode="External"/><Relationship Id="rId7" Type="http://schemas.openxmlformats.org/officeDocument/2006/relationships/hyperlink" Target="https://test.webwork.maa.org/webwork2/maa103_french/" TargetMode="External"/><Relationship Id="rId8" Type="http://schemas.openxmlformats.org/officeDocument/2006/relationships/hyperlink" Target="https://test.webwork.maa.org/webwork2/maa103/" TargetMode="External"/><Relationship Id="rId9" Type="http://schemas.openxmlformats.org/officeDocument/2006/relationships/hyperlink" Target="https://test.webwork.maa.org/webwork2/maa104_english/" TargetMode="External"/><Relationship Id="rId10" Type="http://schemas.openxmlformats.org/officeDocument/2006/relationships/hyperlink" Target="https://test.webwork.maa.org/webwork2/maa110_turkish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http/math.mc.edu/webwork2/PreAlgebra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math.mc.edu/webwork2/207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math.mc.edu/102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math.mc.edu/webwork2/207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ebwork.maa.org/wiki/Permissions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ebwork.maa.org/wiki/Category:Problem_Technique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webwork@maa.org" TargetMode="External"/><Relationship Id="rId3" Type="http://schemas.openxmlformats.org/officeDocument/2006/relationships/hyperlink" Target="mailto:travis@mc.edu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ebwork.maa.org/faq.html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ebwork.maa.org/wiki/Installation_Manual_for_2.4" TargetMode="External"/><Relationship Id="rId3" Type="http://schemas.openxmlformats.org/officeDocument/2006/relationships/hyperlink" Target="http://webwork.maa.org/moodle/mod/forum/index.php?id=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ebwork.maa.org/moodle/course/view.php?id=5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travis@mc.edu" TargetMode="External"/><Relationship Id="rId3" Type="http://schemas.openxmlformats.org/officeDocument/2006/relationships/hyperlink" Target="mailto:ravinder.rkumar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ebwork.maa.org/wiki/WeBWorK_Sites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WeBWorK</a:t>
            </a:r>
            <a:r>
              <a:rPr lang="en-US" dirty="0" smtClean="0"/>
              <a:t> Demonstration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191897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MCTM Annual Meeting</a:t>
            </a:r>
          </a:p>
          <a:p>
            <a:r>
              <a:rPr lang="en-US" dirty="0" smtClean="0"/>
              <a:t>Starkville, MS</a:t>
            </a:r>
          </a:p>
          <a:p>
            <a:r>
              <a:rPr lang="en-US" dirty="0" smtClean="0"/>
              <a:t>September 14, 2012</a:t>
            </a:r>
          </a:p>
          <a:p>
            <a:endParaRPr lang="en-US" dirty="0" smtClean="0"/>
          </a:p>
          <a:p>
            <a:r>
              <a:rPr lang="en-US" dirty="0" smtClean="0"/>
              <a:t>John Travis – Mississippi College</a:t>
            </a:r>
          </a:p>
          <a:p>
            <a:r>
              <a:rPr lang="en-US" dirty="0" smtClean="0"/>
              <a:t> and </a:t>
            </a:r>
            <a:r>
              <a:rPr lang="en-US" dirty="0" err="1" smtClean="0"/>
              <a:t>Ravinder</a:t>
            </a:r>
            <a:r>
              <a:rPr lang="en-US" dirty="0" smtClean="0"/>
              <a:t> Kumar – </a:t>
            </a:r>
            <a:r>
              <a:rPr lang="en-US" dirty="0" err="1" smtClean="0"/>
              <a:t>Tougaloo</a:t>
            </a:r>
            <a:r>
              <a:rPr lang="en-US" dirty="0" smtClean="0"/>
              <a:t>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42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97902"/>
            <a:ext cx="7408333" cy="448197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student interface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72067" y="2475961"/>
            <a:ext cx="7408333" cy="3782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If  your device cannot connect to the internet through the conference center or via your cellular plan…</a:t>
            </a:r>
          </a:p>
          <a:p>
            <a:r>
              <a:rPr lang="en-US" dirty="0" smtClean="0"/>
              <a:t>Local Area Broadcast: </a:t>
            </a:r>
          </a:p>
          <a:p>
            <a:pPr lvl="1"/>
            <a:r>
              <a:rPr lang="en-US" dirty="0" smtClean="0"/>
              <a:t>Connect to </a:t>
            </a:r>
            <a:r>
              <a:rPr lang="en-US" dirty="0" err="1" smtClean="0"/>
              <a:t>wifi</a:t>
            </a:r>
            <a:r>
              <a:rPr lang="en-US" dirty="0" smtClean="0"/>
              <a:t> network </a:t>
            </a:r>
            <a:r>
              <a:rPr lang="en-US" dirty="0" err="1" smtClean="0"/>
              <a:t>testwww</a:t>
            </a:r>
            <a:endParaRPr lang="en-US" dirty="0" smtClean="0"/>
          </a:p>
          <a:p>
            <a:pPr lvl="1"/>
            <a:r>
              <a:rPr lang="en-US" dirty="0" smtClean="0"/>
              <a:t>Browse to </a:t>
            </a:r>
            <a:r>
              <a:rPr lang="en-US" dirty="0" smtClean="0">
                <a:hlinkClick r:id="rId3"/>
              </a:rPr>
              <a:t>http://192.168.1.2/webwork2/</a:t>
            </a:r>
            <a:endParaRPr lang="en-US" dirty="0" smtClean="0"/>
          </a:p>
          <a:p>
            <a:pPr lvl="2"/>
            <a:r>
              <a:rPr lang="en-US" dirty="0" smtClean="0"/>
              <a:t>Pick a unique course starting with 101 (shout out your #)</a:t>
            </a:r>
          </a:p>
          <a:p>
            <a:pPr lvl="2"/>
            <a:r>
              <a:rPr lang="en-US" dirty="0" smtClean="0"/>
              <a:t>Login:  </a:t>
            </a:r>
            <a:r>
              <a:rPr lang="en-US" dirty="0" err="1" smtClean="0"/>
              <a:t>jdoe</a:t>
            </a:r>
            <a:r>
              <a:rPr lang="en-US" dirty="0" smtClean="0"/>
              <a:t> (or </a:t>
            </a:r>
            <a:r>
              <a:rPr lang="en-US" dirty="0" err="1" smtClean="0"/>
              <a:t>jsmith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Password: </a:t>
            </a:r>
            <a:r>
              <a:rPr lang="en-US" dirty="0" err="1" smtClean="0"/>
              <a:t>jdoe</a:t>
            </a:r>
            <a:r>
              <a:rPr lang="en-US" dirty="0" smtClean="0"/>
              <a:t> (or </a:t>
            </a:r>
            <a:r>
              <a:rPr lang="en-US" dirty="0" err="1" smtClean="0"/>
              <a:t>jsmith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sz="2000" dirty="0" smtClean="0"/>
              <a:t>	Everything is case sensitive so no capitals please!</a:t>
            </a:r>
          </a:p>
        </p:txBody>
      </p:sp>
    </p:spTree>
    <p:extLst>
      <p:ext uri="{BB962C8B-B14F-4D97-AF65-F5344CB8AC3E}">
        <p14:creationId xmlns:p14="http://schemas.microsoft.com/office/powerpoint/2010/main" val="26546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97902"/>
            <a:ext cx="7408333" cy="448197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student interface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72067" y="2475961"/>
            <a:ext cx="7408333" cy="3782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An option for later…</a:t>
            </a:r>
          </a:p>
          <a:p>
            <a:r>
              <a:rPr lang="en-US" dirty="0" smtClean="0"/>
              <a:t>Mathematical Association of America server: </a:t>
            </a:r>
          </a:p>
          <a:p>
            <a:pPr lvl="1"/>
            <a:r>
              <a:rPr lang="en-US" dirty="0" smtClean="0">
                <a:hlinkClick r:id="rId3"/>
              </a:rPr>
              <a:t>http://test.webwork.maa.org/webwork2/</a:t>
            </a:r>
            <a:endParaRPr lang="en-US" dirty="0" smtClean="0"/>
          </a:p>
          <a:p>
            <a:pPr lvl="2"/>
            <a:r>
              <a:rPr lang="en-US" dirty="0" smtClean="0"/>
              <a:t>Login</a:t>
            </a:r>
            <a:r>
              <a:rPr lang="en-US" dirty="0"/>
              <a:t>:  </a:t>
            </a:r>
            <a:r>
              <a:rPr lang="en-US" dirty="0" err="1" smtClean="0"/>
              <a:t>studenta</a:t>
            </a:r>
            <a:r>
              <a:rPr lang="en-US" dirty="0" smtClean="0"/>
              <a:t> (</a:t>
            </a:r>
            <a:r>
              <a:rPr lang="en-US" dirty="0"/>
              <a:t>or </a:t>
            </a:r>
            <a:r>
              <a:rPr lang="en-US" dirty="0" err="1" smtClean="0"/>
              <a:t>studentb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/>
              <a:t>Password: </a:t>
            </a:r>
            <a:r>
              <a:rPr lang="en-US" dirty="0" err="1"/>
              <a:t>profa</a:t>
            </a:r>
            <a:r>
              <a:rPr lang="en-US" dirty="0"/>
              <a:t> (or </a:t>
            </a:r>
            <a:r>
              <a:rPr lang="en-US" dirty="0" err="1"/>
              <a:t>profb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Available courses include:</a:t>
            </a:r>
          </a:p>
          <a:p>
            <a:pPr lvl="3"/>
            <a:r>
              <a:rPr lang="en-US" dirty="0" smtClean="0">
                <a:hlinkClick r:id="rId4"/>
              </a:rPr>
              <a:t>maa101</a:t>
            </a:r>
            <a:r>
              <a:rPr lang="en-US" dirty="0" smtClean="0"/>
              <a:t> , </a:t>
            </a:r>
            <a:r>
              <a:rPr lang="en-US" dirty="0" smtClean="0">
                <a:hlinkClick r:id="rId5"/>
              </a:rPr>
              <a:t>maa102</a:t>
            </a:r>
            <a:r>
              <a:rPr lang="en-US" dirty="0" smtClean="0"/>
              <a:t> , </a:t>
            </a:r>
            <a:r>
              <a:rPr lang="en-US" dirty="0" smtClean="0">
                <a:hlinkClick r:id="rId6"/>
              </a:rPr>
              <a:t>maa102_spanish</a:t>
            </a:r>
            <a:r>
              <a:rPr lang="en-US" dirty="0" smtClean="0"/>
              <a:t> , </a:t>
            </a:r>
            <a:r>
              <a:rPr lang="en-US" dirty="0" smtClean="0">
                <a:hlinkClick r:id="rId7"/>
              </a:rPr>
              <a:t>m</a:t>
            </a:r>
            <a:r>
              <a:rPr lang="en-US" dirty="0" smtClean="0">
                <a:hlinkClick r:id="rId8"/>
              </a:rPr>
              <a:t>aa103</a:t>
            </a:r>
            <a:endParaRPr lang="en-US" dirty="0" smtClean="0"/>
          </a:p>
          <a:p>
            <a:pPr lvl="3"/>
            <a:r>
              <a:rPr lang="en-US" dirty="0" smtClean="0">
                <a:hlinkClick r:id="rId7"/>
              </a:rPr>
              <a:t>maa103_french</a:t>
            </a:r>
            <a:r>
              <a:rPr lang="en-US" dirty="0" smtClean="0"/>
              <a:t> , </a:t>
            </a:r>
            <a:r>
              <a:rPr lang="en-US" dirty="0" smtClean="0">
                <a:hlinkClick r:id="rId9"/>
              </a:rPr>
              <a:t>maa104_english</a:t>
            </a:r>
            <a:r>
              <a:rPr lang="en-US" dirty="0" smtClean="0"/>
              <a:t> , </a:t>
            </a:r>
            <a:r>
              <a:rPr lang="en-US" dirty="0" smtClean="0">
                <a:hlinkClick r:id="rId10"/>
              </a:rPr>
              <a:t>maa110_turkish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dirty="0" smtClean="0"/>
              <a:t>(Note that if someone else logs in using these accounts while you are logged in, you will get booted off!)</a:t>
            </a:r>
          </a:p>
        </p:txBody>
      </p:sp>
    </p:spTree>
    <p:extLst>
      <p:ext uri="{BB962C8B-B14F-4D97-AF65-F5344CB8AC3E}">
        <p14:creationId xmlns:p14="http://schemas.microsoft.com/office/powerpoint/2010/main" val="18267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2-02-29 at 9.09.1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7378"/>
            <a:ext cx="2791167" cy="427104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97902"/>
            <a:ext cx="7408333" cy="448197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student interface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72067" y="2475961"/>
            <a:ext cx="7408333" cy="3782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545213" y="3398735"/>
            <a:ext cx="4723121" cy="2774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Changing Password</a:t>
            </a:r>
          </a:p>
          <a:p>
            <a:r>
              <a:rPr lang="en-US" dirty="0" smtClean="0"/>
              <a:t>Checking Progress</a:t>
            </a:r>
          </a:p>
          <a:p>
            <a:r>
              <a:rPr lang="en-US" dirty="0" smtClean="0"/>
              <a:t>Doing Homework Sets</a:t>
            </a:r>
            <a:endParaRPr lang="en-US" dirty="0"/>
          </a:p>
        </p:txBody>
      </p:sp>
      <p:cxnSp>
        <p:nvCxnSpPr>
          <p:cNvPr id="9" name="Curved Connector 8"/>
          <p:cNvCxnSpPr/>
          <p:nvPr/>
        </p:nvCxnSpPr>
        <p:spPr>
          <a:xfrm rot="10800000">
            <a:off x="1471081" y="3316511"/>
            <a:ext cx="2658910" cy="310637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872067" y="3169478"/>
            <a:ext cx="6598420" cy="1389579"/>
          </a:xfrm>
          <a:custGeom>
            <a:avLst/>
            <a:gdLst>
              <a:gd name="connsiteX0" fmla="*/ 5400054 w 6492812"/>
              <a:gd name="connsiteY0" fmla="*/ 1552127 h 1552127"/>
              <a:gd name="connsiteX1" fmla="*/ 6094477 w 6492812"/>
              <a:gd name="connsiteY1" fmla="*/ 154260 h 1552127"/>
              <a:gd name="connsiteX2" fmla="*/ 0 w 6492812"/>
              <a:gd name="connsiteY2" fmla="*/ 35487 h 1552127"/>
              <a:gd name="connsiteX3" fmla="*/ 0 w 6492812"/>
              <a:gd name="connsiteY3" fmla="*/ 35487 h 1552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2812" h="1552127">
                <a:moveTo>
                  <a:pt x="5400054" y="1552127"/>
                </a:moveTo>
                <a:cubicBezTo>
                  <a:pt x="6197270" y="979580"/>
                  <a:pt x="6994486" y="407033"/>
                  <a:pt x="6094477" y="154260"/>
                </a:cubicBezTo>
                <a:cubicBezTo>
                  <a:pt x="5194468" y="-98513"/>
                  <a:pt x="0" y="35487"/>
                  <a:pt x="0" y="35487"/>
                </a:cubicBezTo>
                <a:lnTo>
                  <a:pt x="0" y="35487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urved Connector 10"/>
          <p:cNvCxnSpPr/>
          <p:nvPr/>
        </p:nvCxnSpPr>
        <p:spPr>
          <a:xfrm rot="10800000">
            <a:off x="968541" y="3535785"/>
            <a:ext cx="3161451" cy="511635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02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2-02-29 at 9.17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88" y="2155524"/>
            <a:ext cx="3907777" cy="321134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97902"/>
            <a:ext cx="7408333" cy="448197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student interface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72067" y="2475961"/>
            <a:ext cx="7408333" cy="3782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768556" y="3398735"/>
            <a:ext cx="5499778" cy="2774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Open a pre-algebra problem set</a:t>
            </a:r>
          </a:p>
          <a:p>
            <a:r>
              <a:rPr lang="en-US" dirty="0" smtClean="0"/>
              <a:t>Try a few problems</a:t>
            </a:r>
          </a:p>
          <a:p>
            <a:r>
              <a:rPr lang="en-US" dirty="0" smtClean="0"/>
              <a:t>Email Instructor option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61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2-29 at 9.21.4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9" y="2037414"/>
            <a:ext cx="3792438" cy="395801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97902"/>
            <a:ext cx="7408333" cy="448197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student interface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72067" y="2475961"/>
            <a:ext cx="7408333" cy="3782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093442" y="2786599"/>
            <a:ext cx="4174892" cy="3386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/>
              <a:t>PreAlgebraHomework</a:t>
            </a:r>
            <a:r>
              <a:rPr lang="en-US" b="1" dirty="0" smtClean="0"/>
              <a:t> Sets</a:t>
            </a:r>
          </a:p>
          <a:p>
            <a:r>
              <a:rPr lang="en-US" dirty="0" smtClean="0">
                <a:hlinkClick r:id="rId4"/>
              </a:rPr>
              <a:t>http://http://math.mc.edu/webwork2/PreAlgebra/</a:t>
            </a:r>
            <a:r>
              <a:rPr lang="en-US" dirty="0" smtClean="0"/>
              <a:t> </a:t>
            </a:r>
          </a:p>
          <a:p>
            <a:r>
              <a:rPr lang="en-US" dirty="0" smtClean="0"/>
              <a:t>See what happens IF you miss some answers. </a:t>
            </a:r>
          </a:p>
          <a:p>
            <a:r>
              <a:rPr lang="en-US" dirty="0" smtClean="0"/>
              <a:t>Download Hardcopy option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1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2-29 at 9.21.4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9" y="2037414"/>
            <a:ext cx="3792438" cy="395801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97902"/>
            <a:ext cx="7408333" cy="448197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student interface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72067" y="2475961"/>
            <a:ext cx="7408333" cy="3782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093442" y="2786599"/>
            <a:ext cx="4174892" cy="3386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Calculus Homework Sets</a:t>
            </a:r>
          </a:p>
          <a:p>
            <a:r>
              <a:rPr lang="en-US" dirty="0" smtClean="0">
                <a:hlinkClick r:id="rId4"/>
              </a:rPr>
              <a:t>http://math.mc.edu/webwork2/Tougaloo-222/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621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2-29 at 9.21.4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9" y="2037414"/>
            <a:ext cx="3792438" cy="395801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97902"/>
            <a:ext cx="7408333" cy="448197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student interface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72067" y="2475961"/>
            <a:ext cx="7408333" cy="3782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093442" y="2786599"/>
            <a:ext cx="4174892" cy="3386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Trig Homework Sets</a:t>
            </a:r>
          </a:p>
          <a:p>
            <a:r>
              <a:rPr lang="en-US" dirty="0" smtClean="0">
                <a:hlinkClick r:id="rId4"/>
              </a:rPr>
              <a:t>http://math.mc.edu/102/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217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2-29 at 9.21.4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9" y="2037414"/>
            <a:ext cx="3792438" cy="395801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97902"/>
            <a:ext cx="7408333" cy="448197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student interface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72067" y="2475961"/>
            <a:ext cx="7408333" cy="3782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093442" y="2786599"/>
            <a:ext cx="4174892" cy="3386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Statistics Homework Sets</a:t>
            </a:r>
          </a:p>
          <a:p>
            <a:r>
              <a:rPr lang="en-US" dirty="0" smtClean="0">
                <a:hlinkClick r:id="rId4"/>
              </a:rPr>
              <a:t>http://math.mc.edu/webwork2/353/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40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97902"/>
            <a:ext cx="7408333" cy="448197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instructor interface 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872067" y="2475961"/>
            <a:ext cx="7408333" cy="3782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</a:t>
            </a:r>
            <a:r>
              <a:rPr lang="en-US" dirty="0" smtClean="0"/>
              <a:t>ccounts can be given increasingly greater privilege </a:t>
            </a:r>
          </a:p>
          <a:p>
            <a:pPr lvl="1"/>
            <a:r>
              <a:rPr lang="en-US" dirty="0" smtClean="0"/>
              <a:t>Guest – look but no answers</a:t>
            </a:r>
          </a:p>
          <a:p>
            <a:pPr lvl="1"/>
            <a:r>
              <a:rPr lang="en-US" dirty="0" smtClean="0"/>
              <a:t>Student – answers checked and graded</a:t>
            </a:r>
          </a:p>
          <a:p>
            <a:pPr lvl="1"/>
            <a:r>
              <a:rPr lang="en-US" dirty="0" smtClean="0"/>
              <a:t>Proctor – administer gateway (proctored) exams  </a:t>
            </a:r>
          </a:p>
          <a:p>
            <a:pPr lvl="1"/>
            <a:r>
              <a:rPr lang="en-US" dirty="0"/>
              <a:t>TA – </a:t>
            </a:r>
            <a:r>
              <a:rPr lang="en-US" dirty="0" smtClean="0"/>
              <a:t>access </a:t>
            </a:r>
            <a:r>
              <a:rPr lang="en-US" dirty="0"/>
              <a:t>Instructor Tools and receive </a:t>
            </a:r>
            <a:r>
              <a:rPr lang="en-US" dirty="0" smtClean="0"/>
              <a:t>feedback</a:t>
            </a:r>
          </a:p>
          <a:p>
            <a:pPr lvl="1"/>
            <a:r>
              <a:rPr lang="en-US" dirty="0" smtClean="0"/>
              <a:t>Professor – modifying everything </a:t>
            </a:r>
          </a:p>
          <a:p>
            <a:r>
              <a:rPr lang="en-US" dirty="0" smtClean="0">
                <a:hlinkClick r:id="rId2"/>
              </a:rPr>
              <a:t>http://webwork.maa.org/wiki/Permissions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23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2-29 at 9.39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8" y="1975990"/>
            <a:ext cx="2680259" cy="420561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97902"/>
            <a:ext cx="7408333" cy="448197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instructor interface 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936097" y="3298235"/>
            <a:ext cx="5344303" cy="2960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Let’s look at an account via the instructor/professor level.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969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WeBWorK</a:t>
            </a:r>
            <a:r>
              <a:rPr lang="en-US" dirty="0" smtClean="0"/>
              <a:t> Demonstration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1918970"/>
          </a:xfrm>
        </p:spPr>
        <p:txBody>
          <a:bodyPr>
            <a:normAutofit/>
          </a:bodyPr>
          <a:lstStyle/>
          <a:p>
            <a:r>
              <a:rPr lang="en-US" dirty="0" smtClean="0"/>
              <a:t>These slides and links to all materials are available at</a:t>
            </a:r>
          </a:p>
          <a:p>
            <a:endParaRPr lang="en-US" dirty="0" smtClean="0"/>
          </a:p>
          <a:p>
            <a:r>
              <a:rPr lang="en-US" sz="4000" dirty="0" smtClean="0"/>
              <a:t>http://math.mc.edu/travis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7042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2-29 at 9.39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8" y="1975990"/>
            <a:ext cx="2680259" cy="420561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97902"/>
            <a:ext cx="7408333" cy="448197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instructor interface 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936097" y="2823143"/>
            <a:ext cx="5344303" cy="3435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Notice the additional options</a:t>
            </a:r>
          </a:p>
          <a:p>
            <a:r>
              <a:rPr lang="en-US" dirty="0" smtClean="0"/>
              <a:t>Experiment:</a:t>
            </a:r>
          </a:p>
          <a:p>
            <a:pPr lvl="1"/>
            <a:r>
              <a:rPr lang="en-US" dirty="0" err="1" smtClean="0"/>
              <a:t>Classlist</a:t>
            </a:r>
            <a:r>
              <a:rPr lang="en-US" dirty="0" smtClean="0"/>
              <a:t> Editor</a:t>
            </a:r>
          </a:p>
          <a:p>
            <a:pPr lvl="1"/>
            <a:r>
              <a:rPr lang="en-US" dirty="0" smtClean="0"/>
              <a:t>Statistics</a:t>
            </a:r>
          </a:p>
          <a:p>
            <a:pPr lvl="1"/>
            <a:r>
              <a:rPr lang="en-US" dirty="0" smtClean="0"/>
              <a:t>Student Progress</a:t>
            </a:r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8" name="Curved Connector 7"/>
          <p:cNvCxnSpPr/>
          <p:nvPr/>
        </p:nvCxnSpPr>
        <p:spPr>
          <a:xfrm flipV="1">
            <a:off x="1982761" y="3051553"/>
            <a:ext cx="1507629" cy="402001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ame 5"/>
          <p:cNvSpPr/>
          <p:nvPr/>
        </p:nvSpPr>
        <p:spPr>
          <a:xfrm>
            <a:off x="0" y="2713507"/>
            <a:ext cx="2092407" cy="2695234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Curved Connector 11"/>
          <p:cNvCxnSpPr/>
          <p:nvPr/>
        </p:nvCxnSpPr>
        <p:spPr>
          <a:xfrm rot="10800000">
            <a:off x="1279201" y="3270827"/>
            <a:ext cx="2521852" cy="676093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0800000">
            <a:off x="872067" y="3745918"/>
            <a:ext cx="2846752" cy="557320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0800000">
            <a:off x="1279201" y="3946922"/>
            <a:ext cx="2521853" cy="776591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06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2-29 at 9.39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8" y="1975990"/>
            <a:ext cx="2680259" cy="420561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97902"/>
            <a:ext cx="7408333" cy="448197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instructor interface 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936097" y="2823143"/>
            <a:ext cx="5344303" cy="3435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Experiment:</a:t>
            </a:r>
          </a:p>
          <a:p>
            <a:pPr lvl="1"/>
            <a:r>
              <a:rPr lang="en-US" dirty="0" smtClean="0"/>
              <a:t>Email</a:t>
            </a:r>
          </a:p>
          <a:p>
            <a:pPr lvl="1"/>
            <a:r>
              <a:rPr lang="en-US" dirty="0" smtClean="0"/>
              <a:t>File Manager</a:t>
            </a:r>
          </a:p>
          <a:p>
            <a:pPr lvl="1"/>
            <a:r>
              <a:rPr lang="en-US" dirty="0" smtClean="0"/>
              <a:t>Course Configuration</a:t>
            </a:r>
          </a:p>
          <a:p>
            <a:pPr lvl="1"/>
            <a:r>
              <a:rPr lang="en-US" dirty="0" smtClean="0"/>
              <a:t>“Instructor Tools” – one stop shopping</a:t>
            </a:r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7" name="Curved Connector 6"/>
          <p:cNvCxnSpPr/>
          <p:nvPr/>
        </p:nvCxnSpPr>
        <p:spPr>
          <a:xfrm rot="10800000" flipV="1">
            <a:off x="721836" y="3517508"/>
            <a:ext cx="2832515" cy="730911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 rot="10800000" flipV="1">
            <a:off x="1169555" y="3901236"/>
            <a:ext cx="2503578" cy="502501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rot="10800000" flipV="1">
            <a:off x="1635549" y="4330646"/>
            <a:ext cx="2101544" cy="255819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10800000">
            <a:off x="1297475" y="3097236"/>
            <a:ext cx="2439618" cy="1671959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25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Problem library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767520" y="1854686"/>
            <a:ext cx="8037986" cy="44037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WeBWorK</a:t>
            </a:r>
            <a:r>
              <a:rPr lang="en-US" dirty="0" smtClean="0"/>
              <a:t> can handle:</a:t>
            </a:r>
          </a:p>
          <a:p>
            <a:pPr lvl="1"/>
            <a:r>
              <a:rPr lang="en-US" dirty="0" smtClean="0"/>
              <a:t>Numbers (of course)</a:t>
            </a:r>
          </a:p>
          <a:p>
            <a:pPr lvl="1"/>
            <a:r>
              <a:rPr lang="en-US" dirty="0" smtClean="0"/>
              <a:t>Formulas</a:t>
            </a:r>
          </a:p>
          <a:p>
            <a:pPr lvl="1"/>
            <a:r>
              <a:rPr lang="en-US" dirty="0" smtClean="0"/>
              <a:t>Lists</a:t>
            </a:r>
          </a:p>
          <a:p>
            <a:pPr lvl="1"/>
            <a:r>
              <a:rPr lang="en-US" dirty="0" smtClean="0"/>
              <a:t>Drop-down menus</a:t>
            </a:r>
          </a:p>
          <a:p>
            <a:pPr lvl="1"/>
            <a:r>
              <a:rPr lang="en-US" dirty="0" smtClean="0"/>
              <a:t>Multiple choice</a:t>
            </a:r>
          </a:p>
          <a:p>
            <a:pPr lvl="1"/>
            <a:r>
              <a:rPr lang="en-US" dirty="0" smtClean="0"/>
              <a:t>Multi-part problems</a:t>
            </a:r>
          </a:p>
          <a:p>
            <a:pPr lvl="1"/>
            <a:r>
              <a:rPr lang="en-US" dirty="0" smtClean="0"/>
              <a:t>Proper units</a:t>
            </a:r>
          </a:p>
          <a:p>
            <a:pPr lvl="1"/>
            <a:r>
              <a:rPr lang="en-US" dirty="0" smtClean="0"/>
              <a:t>HTML links</a:t>
            </a:r>
          </a:p>
          <a:p>
            <a:pPr lvl="1"/>
            <a:r>
              <a:rPr lang="en-US" dirty="0" smtClean="0"/>
              <a:t>Video</a:t>
            </a:r>
          </a:p>
          <a:p>
            <a:pPr lvl="1"/>
            <a:r>
              <a:rPr lang="en-US" dirty="0" smtClean="0"/>
              <a:t>Sage and other interactive content</a:t>
            </a:r>
          </a:p>
          <a:p>
            <a:pPr lvl="1"/>
            <a:r>
              <a:rPr lang="en-US" dirty="0" smtClean="0"/>
              <a:t>Lots more…</a:t>
            </a:r>
          </a:p>
          <a:p>
            <a:pPr lvl="1"/>
            <a:r>
              <a:rPr lang="en-US" dirty="0">
                <a:hlinkClick r:id="rId2"/>
              </a:rPr>
              <a:t>http://webwork.maa.org/wiki/</a:t>
            </a:r>
            <a:r>
              <a:rPr lang="en-US" dirty="0" smtClean="0">
                <a:hlinkClick r:id="rId2"/>
              </a:rPr>
              <a:t>Category:Problem_Techniques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97902"/>
            <a:ext cx="7408333" cy="448197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library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72067" y="2475961"/>
            <a:ext cx="7408333" cy="3782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72067" y="2786599"/>
            <a:ext cx="7396267" cy="3386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WeBWorK</a:t>
            </a:r>
            <a:r>
              <a:rPr lang="en-US" dirty="0"/>
              <a:t> can handle:</a:t>
            </a:r>
          </a:p>
          <a:p>
            <a:r>
              <a:rPr lang="en-US" dirty="0" smtClean="0"/>
              <a:t>Varying problem styles</a:t>
            </a:r>
          </a:p>
          <a:p>
            <a:r>
              <a:rPr lang="en-US" dirty="0" smtClean="0"/>
              <a:t>Smart answer checking</a:t>
            </a:r>
            <a:endParaRPr lang="en-US" dirty="0"/>
          </a:p>
          <a:p>
            <a:r>
              <a:rPr lang="en-US" dirty="0" smtClean="0"/>
              <a:t>Hints and solutions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20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2-02-29 at 9.43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90" y="2375371"/>
            <a:ext cx="5927194" cy="366750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Problem </a:t>
            </a:r>
            <a:r>
              <a:rPr lang="en-US" dirty="0"/>
              <a:t>library </a:t>
            </a:r>
            <a:r>
              <a:rPr lang="en-US" dirty="0" smtClean="0"/>
              <a:t>and creating homework sets 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207284" y="2475961"/>
            <a:ext cx="2598222" cy="3782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 Set</a:t>
            </a:r>
          </a:p>
          <a:p>
            <a:r>
              <a:rPr lang="en-US" dirty="0" smtClean="0"/>
              <a:t>Search by drop box</a:t>
            </a:r>
          </a:p>
          <a:p>
            <a:r>
              <a:rPr lang="en-US" dirty="0" smtClean="0"/>
              <a:t>Advanced Search</a:t>
            </a:r>
          </a:p>
          <a:p>
            <a:r>
              <a:rPr lang="en-US" dirty="0" smtClean="0"/>
              <a:t>Local problems</a:t>
            </a:r>
          </a:p>
          <a:p>
            <a:r>
              <a:rPr lang="en-US" dirty="0" smtClean="0"/>
              <a:t>Create a set and select problems.</a:t>
            </a:r>
            <a:endParaRPr lang="en-US" dirty="0"/>
          </a:p>
        </p:txBody>
      </p:sp>
      <p:cxnSp>
        <p:nvCxnSpPr>
          <p:cNvPr id="11" name="Curved Connector 10"/>
          <p:cNvCxnSpPr/>
          <p:nvPr/>
        </p:nvCxnSpPr>
        <p:spPr>
          <a:xfrm rot="10800000" flipV="1">
            <a:off x="3977891" y="2754872"/>
            <a:ext cx="2820146" cy="812455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10800000" flipV="1">
            <a:off x="3165503" y="3193785"/>
            <a:ext cx="3632535" cy="1176658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10800000" flipV="1">
            <a:off x="5649347" y="3996901"/>
            <a:ext cx="1148691" cy="550974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0800000">
            <a:off x="3268220" y="3875505"/>
            <a:ext cx="3392761" cy="966783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42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Assigning homework sets 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207284" y="2475961"/>
            <a:ext cx="2598222" cy="3782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Editing individual sets</a:t>
            </a:r>
          </a:p>
          <a:p>
            <a:r>
              <a:rPr lang="en-US" dirty="0" smtClean="0"/>
              <a:t>Editing all sets</a:t>
            </a:r>
          </a:p>
          <a:p>
            <a:r>
              <a:rPr lang="en-US" dirty="0" smtClean="0"/>
              <a:t>Making visible</a:t>
            </a:r>
          </a:p>
          <a:p>
            <a:r>
              <a:rPr lang="en-US" dirty="0" smtClean="0"/>
              <a:t>Assigning to students</a:t>
            </a:r>
          </a:p>
          <a:p>
            <a:r>
              <a:rPr lang="en-US" dirty="0" smtClean="0"/>
              <a:t>Setting dates</a:t>
            </a:r>
          </a:p>
        </p:txBody>
      </p:sp>
      <p:pic>
        <p:nvPicPr>
          <p:cNvPr id="2" name="Picture 1" descr="Screen Shot 2012-02-29 at 9.54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11" y="2274960"/>
            <a:ext cx="5356970" cy="3620039"/>
          </a:xfrm>
          <a:prstGeom prst="rect">
            <a:avLst/>
          </a:prstGeom>
        </p:spPr>
      </p:pic>
      <p:cxnSp>
        <p:nvCxnSpPr>
          <p:cNvPr id="9" name="Curved Connector 8"/>
          <p:cNvCxnSpPr/>
          <p:nvPr/>
        </p:nvCxnSpPr>
        <p:spPr>
          <a:xfrm rot="10800000" flipV="1">
            <a:off x="1845704" y="3069825"/>
            <a:ext cx="4495476" cy="511637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75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97902"/>
            <a:ext cx="7408333" cy="448197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Administering </a:t>
            </a:r>
            <a:r>
              <a:rPr lang="en-US" dirty="0" err="1" smtClean="0"/>
              <a:t>WeBWorK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872067" y="2475961"/>
            <a:ext cx="7408333" cy="3782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Allowing unsaved Guest accounts</a:t>
            </a:r>
          </a:p>
          <a:p>
            <a:r>
              <a:rPr lang="en-US" dirty="0" smtClean="0"/>
              <a:t>Adding/dropping students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hanging passwords</a:t>
            </a:r>
          </a:p>
          <a:p>
            <a:r>
              <a:rPr lang="en-US" dirty="0" smtClean="0"/>
              <a:t>Setting special due dates for individual students</a:t>
            </a:r>
          </a:p>
          <a:p>
            <a:endParaRPr lang="en-US" dirty="0"/>
          </a:p>
          <a:p>
            <a:r>
              <a:rPr lang="en-US" dirty="0" smtClean="0"/>
              <a:t>Instructors can also create interesting problem set headers and course headers…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5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88820"/>
            <a:ext cx="7408333" cy="426960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Hosted </a:t>
            </a:r>
            <a:r>
              <a:rPr lang="en-US" dirty="0"/>
              <a:t>at MAA</a:t>
            </a:r>
          </a:p>
          <a:p>
            <a:pPr lvl="1"/>
            <a:r>
              <a:rPr lang="en-US" dirty="0"/>
              <a:t>Easiest and a good way to start</a:t>
            </a:r>
          </a:p>
          <a:p>
            <a:pPr lvl="1"/>
            <a:r>
              <a:rPr lang="en-US" dirty="0"/>
              <a:t>Send a request to </a:t>
            </a:r>
            <a:r>
              <a:rPr lang="en-US" dirty="0">
                <a:hlinkClick r:id="rId2"/>
              </a:rPr>
              <a:t>webwork@</a:t>
            </a:r>
            <a:r>
              <a:rPr lang="en-US" dirty="0" smtClean="0">
                <a:hlinkClick r:id="rId2"/>
              </a:rPr>
              <a:t>maa.org</a:t>
            </a:r>
            <a:endParaRPr lang="en-US" dirty="0" smtClean="0"/>
          </a:p>
          <a:p>
            <a:pPr lvl="1"/>
            <a:r>
              <a:rPr lang="en-US" b="1" dirty="0" smtClean="0"/>
              <a:t>They</a:t>
            </a:r>
            <a:r>
              <a:rPr lang="en-US" dirty="0" smtClean="0"/>
              <a:t> are responsible for backups, upgrades, etc.</a:t>
            </a:r>
            <a:endParaRPr lang="en-US" dirty="0"/>
          </a:p>
          <a:p>
            <a:r>
              <a:rPr lang="en-US" dirty="0"/>
              <a:t>Set up your own </a:t>
            </a:r>
            <a:r>
              <a:rPr lang="en-US" dirty="0" err="1"/>
              <a:t>WeBWorK</a:t>
            </a:r>
            <a:r>
              <a:rPr lang="en-US" dirty="0"/>
              <a:t> system</a:t>
            </a:r>
          </a:p>
          <a:p>
            <a:pPr lvl="1"/>
            <a:r>
              <a:rPr lang="en-US" dirty="0"/>
              <a:t>More </a:t>
            </a:r>
            <a:r>
              <a:rPr lang="en-US" dirty="0" smtClean="0"/>
              <a:t>complicated</a:t>
            </a:r>
          </a:p>
          <a:p>
            <a:pPr lvl="1"/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need a </a:t>
            </a:r>
            <a:r>
              <a:rPr lang="en-US" dirty="0" smtClean="0"/>
              <a:t>server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b="1" dirty="0" smtClean="0"/>
              <a:t>You</a:t>
            </a:r>
            <a:r>
              <a:rPr lang="en-US" dirty="0" smtClean="0"/>
              <a:t> are responsible for backups, upgrades, etc.</a:t>
            </a:r>
          </a:p>
          <a:p>
            <a:r>
              <a:rPr lang="en-US" dirty="0" smtClean="0"/>
              <a:t>Mississippi College</a:t>
            </a:r>
          </a:p>
          <a:p>
            <a:pPr lvl="1"/>
            <a:r>
              <a:rPr lang="en-US" dirty="0" smtClean="0"/>
              <a:t>Contact John Travis (</a:t>
            </a:r>
            <a:r>
              <a:rPr lang="en-US" dirty="0" smtClean="0">
                <a:hlinkClick r:id="rId3"/>
              </a:rPr>
              <a:t>travis@mc.edu</a:t>
            </a:r>
            <a:r>
              <a:rPr lang="en-US" dirty="0" smtClean="0"/>
              <a:t>) regarding </a:t>
            </a:r>
            <a:r>
              <a:rPr lang="en-US" dirty="0" err="1" smtClean="0"/>
              <a:t>settup</a:t>
            </a:r>
            <a:r>
              <a:rPr lang="en-US" dirty="0" smtClean="0"/>
              <a:t> up a course so that you can try things out.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Hosting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9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75961"/>
            <a:ext cx="7408333" cy="3782464"/>
          </a:xfrm>
        </p:spPr>
        <p:txBody>
          <a:bodyPr>
            <a:normAutofit/>
          </a:bodyPr>
          <a:lstStyle/>
          <a:p>
            <a:r>
              <a:rPr lang="en-US" dirty="0" smtClean="0"/>
              <a:t>Free turnkey trials are available through the MAA for users who want to try out </a:t>
            </a:r>
            <a:r>
              <a:rPr lang="en-US" dirty="0" err="1" smtClean="0"/>
              <a:t>WeBWorK</a:t>
            </a:r>
            <a:endParaRPr lang="en-US" dirty="0" smtClean="0"/>
          </a:p>
          <a:p>
            <a:pPr lvl="1"/>
            <a:r>
              <a:rPr lang="en-US" dirty="0"/>
              <a:t>Maximum of 100 students per institution</a:t>
            </a:r>
          </a:p>
          <a:p>
            <a:pPr lvl="1"/>
            <a:r>
              <a:rPr lang="en-US" dirty="0"/>
              <a:t>Maximum 12 months</a:t>
            </a:r>
          </a:p>
          <a:p>
            <a:pPr lvl="1"/>
            <a:r>
              <a:rPr lang="en-US" dirty="0"/>
              <a:t>One-time offer only</a:t>
            </a:r>
          </a:p>
          <a:p>
            <a:r>
              <a:rPr lang="en-US" dirty="0" smtClean="0"/>
              <a:t>Long term hosting options exist</a:t>
            </a:r>
          </a:p>
          <a:p>
            <a:pPr lvl="1"/>
            <a:r>
              <a:rPr lang="en-US" dirty="0"/>
              <a:t>MAA Departmental </a:t>
            </a:r>
            <a:r>
              <a:rPr lang="en-US" dirty="0" smtClean="0"/>
              <a:t>Members $</a:t>
            </a:r>
            <a:r>
              <a:rPr lang="en-US" dirty="0"/>
              <a:t>200 (6-month </a:t>
            </a:r>
            <a:r>
              <a:rPr lang="en-US" dirty="0" smtClean="0"/>
              <a:t>plan)</a:t>
            </a:r>
            <a:endParaRPr lang="en-US" dirty="0"/>
          </a:p>
          <a:p>
            <a:pPr lvl="1"/>
            <a:r>
              <a:rPr lang="en-US" dirty="0"/>
              <a:t>Non-</a:t>
            </a:r>
            <a:r>
              <a:rPr lang="en-US" dirty="0" smtClean="0"/>
              <a:t>members $</a:t>
            </a:r>
            <a:r>
              <a:rPr lang="en-US" dirty="0"/>
              <a:t>300 (6-month </a:t>
            </a:r>
            <a:r>
              <a:rPr lang="en-US" dirty="0" smtClean="0"/>
              <a:t>plan</a:t>
            </a:r>
            <a:r>
              <a:rPr lang="en-US" dirty="0"/>
              <a:t>)	</a:t>
            </a:r>
            <a:endParaRPr lang="en-US" dirty="0" smtClean="0"/>
          </a:p>
          <a:p>
            <a:r>
              <a:rPr lang="en-US" dirty="0">
                <a:hlinkClick r:id="rId2"/>
              </a:rPr>
              <a:t>http://webwork.maa.org/faq.html#</a:t>
            </a:r>
            <a:r>
              <a:rPr lang="en-US" dirty="0" smtClean="0">
                <a:hlinkClick r:id="rId2"/>
              </a:rPr>
              <a:t>hosting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MAA hosting service </a:t>
            </a:r>
          </a:p>
        </p:txBody>
      </p:sp>
    </p:spTree>
    <p:extLst>
      <p:ext uri="{BB962C8B-B14F-4D97-AF65-F5344CB8AC3E}">
        <p14:creationId xmlns:p14="http://schemas.microsoft.com/office/powerpoint/2010/main" val="145761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97902"/>
            <a:ext cx="7408333" cy="448197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Hosting </a:t>
            </a:r>
            <a:r>
              <a:rPr lang="en-US" dirty="0" err="1" smtClean="0"/>
              <a:t>WeBWorK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10663" y="2475961"/>
            <a:ext cx="8543233" cy="3782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WeBWorK</a:t>
            </a:r>
            <a:r>
              <a:rPr lang="en-US" dirty="0" smtClean="0"/>
              <a:t> is open source and freely available for users who want to download, install and maintain their own system.  </a:t>
            </a:r>
          </a:p>
          <a:p>
            <a:r>
              <a:rPr lang="en-US" dirty="0" smtClean="0"/>
              <a:t>Complete instructions are available on the wiki</a:t>
            </a:r>
          </a:p>
          <a:p>
            <a:pPr lvl="1"/>
            <a:r>
              <a:rPr lang="en-US" dirty="0">
                <a:hlinkClick r:id="rId2"/>
              </a:rPr>
              <a:t>http://webwork.maa.org/wiki/Installation_Manual_for_2.4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Online forums are available for help</a:t>
            </a:r>
          </a:p>
          <a:p>
            <a:pPr lvl="1"/>
            <a:r>
              <a:rPr lang="en-US" dirty="0">
                <a:hlinkClick r:id="rId3"/>
              </a:rPr>
              <a:t>http://webwork.maa.org/moodle/mod/forum/index.php?id=</a:t>
            </a:r>
            <a:r>
              <a:rPr lang="en-US" dirty="0" smtClean="0">
                <a:hlinkClick r:id="rId3"/>
              </a:rPr>
              <a:t>3</a:t>
            </a:r>
            <a:r>
              <a:rPr lang="en-US" dirty="0" smtClean="0"/>
              <a:t>	</a:t>
            </a:r>
          </a:p>
          <a:p>
            <a:r>
              <a:rPr lang="en-US" dirty="0" smtClean="0"/>
              <a:t>Nearby institutions might agree to host relatively small classes to help you get started.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3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20142"/>
            <a:ext cx="7408333" cy="415973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Introduction to </a:t>
            </a:r>
            <a:r>
              <a:rPr lang="en-US" dirty="0" err="1" smtClean="0"/>
              <a:t>WeBWorK</a:t>
            </a:r>
            <a:r>
              <a:rPr lang="en-US" dirty="0" smtClean="0"/>
              <a:t> – 10 minutes</a:t>
            </a:r>
          </a:p>
          <a:p>
            <a:pPr lvl="1"/>
            <a:r>
              <a:rPr lang="en-US" dirty="0" smtClean="0"/>
              <a:t>Connections to Common Core</a:t>
            </a:r>
          </a:p>
          <a:p>
            <a:r>
              <a:rPr lang="en-US" dirty="0" smtClean="0"/>
              <a:t>The student interface – </a:t>
            </a:r>
            <a:r>
              <a:rPr lang="en-US" dirty="0"/>
              <a:t>3</a:t>
            </a:r>
            <a:r>
              <a:rPr lang="en-US" dirty="0" smtClean="0"/>
              <a:t>0 minutes </a:t>
            </a:r>
          </a:p>
          <a:p>
            <a:pPr lvl="1"/>
            <a:r>
              <a:rPr lang="en-US" dirty="0" smtClean="0"/>
              <a:t>Course Demonstrations</a:t>
            </a:r>
          </a:p>
          <a:p>
            <a:r>
              <a:rPr lang="en-US" dirty="0" smtClean="0"/>
              <a:t>The instructor interface – 30 minutes</a:t>
            </a:r>
          </a:p>
          <a:p>
            <a:pPr lvl="1"/>
            <a:r>
              <a:rPr lang="en-US" dirty="0" smtClean="0"/>
              <a:t>The Problem Library</a:t>
            </a:r>
          </a:p>
          <a:p>
            <a:pPr lvl="1"/>
            <a:r>
              <a:rPr lang="en-US" dirty="0" smtClean="0"/>
              <a:t>Creating </a:t>
            </a:r>
            <a:r>
              <a:rPr lang="en-US" dirty="0"/>
              <a:t>homework problems </a:t>
            </a:r>
            <a:r>
              <a:rPr lang="en-US" dirty="0" smtClean="0"/>
              <a:t>sets</a:t>
            </a:r>
          </a:p>
          <a:p>
            <a:pPr lvl="1"/>
            <a:r>
              <a:rPr lang="en-US" dirty="0" smtClean="0"/>
              <a:t>Reviewing Student Statistics </a:t>
            </a:r>
            <a:endParaRPr lang="en-US" dirty="0"/>
          </a:p>
          <a:p>
            <a:pPr lvl="1"/>
            <a:r>
              <a:rPr lang="en-US" dirty="0" smtClean="0"/>
              <a:t>Administering a </a:t>
            </a:r>
            <a:r>
              <a:rPr lang="en-US" dirty="0" err="1" smtClean="0"/>
              <a:t>WeBWorK</a:t>
            </a:r>
            <a:r>
              <a:rPr lang="en-US" dirty="0" smtClean="0"/>
              <a:t> course</a:t>
            </a:r>
            <a:endParaRPr lang="en-US" dirty="0"/>
          </a:p>
          <a:p>
            <a:r>
              <a:rPr lang="en-US" dirty="0" smtClean="0"/>
              <a:t>Hosting </a:t>
            </a:r>
            <a:r>
              <a:rPr lang="en-US" dirty="0" err="1"/>
              <a:t>WeBWorK</a:t>
            </a:r>
            <a:r>
              <a:rPr lang="en-US" dirty="0"/>
              <a:t> </a:t>
            </a:r>
            <a:r>
              <a:rPr lang="en-US" dirty="0" smtClean="0"/>
              <a:t>or using </a:t>
            </a:r>
            <a:r>
              <a:rPr lang="en-US" dirty="0"/>
              <a:t>MAA </a:t>
            </a:r>
            <a:r>
              <a:rPr lang="en-US" dirty="0" smtClean="0"/>
              <a:t>hosting – 5 minutes</a:t>
            </a:r>
          </a:p>
          <a:p>
            <a:r>
              <a:rPr lang="en-US" dirty="0" smtClean="0"/>
              <a:t>Discussion about future possible training sessions</a:t>
            </a:r>
          </a:p>
          <a:p>
            <a:pPr lvl="1"/>
            <a:r>
              <a:rPr lang="en-US" dirty="0" smtClean="0"/>
              <a:t>Summer week-long workshop in Clinton?</a:t>
            </a:r>
            <a:endParaRPr lang="en-US" dirty="0"/>
          </a:p>
          <a:p>
            <a:r>
              <a:rPr lang="en-US" dirty="0" smtClean="0"/>
              <a:t>Names</a:t>
            </a:r>
            <a:r>
              <a:rPr lang="en-US" dirty="0"/>
              <a:t>/email </a:t>
            </a:r>
            <a:r>
              <a:rPr lang="en-US" dirty="0" smtClean="0"/>
              <a:t>addresses?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67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97902"/>
            <a:ext cx="7408333" cy="448197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Assessing </a:t>
            </a:r>
            <a:r>
              <a:rPr lang="en-US" dirty="0" err="1"/>
              <a:t>WeBWorK’s</a:t>
            </a:r>
            <a:r>
              <a:rPr lang="en-US" dirty="0"/>
              <a:t> </a:t>
            </a:r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872067" y="2759189"/>
            <a:ext cx="7408333" cy="3499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On Teaching</a:t>
            </a:r>
          </a:p>
          <a:p>
            <a:r>
              <a:rPr lang="en-US" dirty="0" smtClean="0"/>
              <a:t>On Learning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://webwork.maa.org/moodle/course/view.php?id=</a:t>
            </a:r>
            <a:r>
              <a:rPr lang="en-US" dirty="0" smtClean="0">
                <a:hlinkClick r:id="rId2"/>
              </a:rPr>
              <a:t>5</a:t>
            </a:r>
            <a:r>
              <a:rPr lang="en-US" dirty="0" smtClean="0"/>
              <a:t>  </a:t>
            </a:r>
          </a:p>
          <a:p>
            <a:endParaRPr lang="en-US" dirty="0" smtClean="0"/>
          </a:p>
          <a:p>
            <a:r>
              <a:rPr lang="en-US" dirty="0" smtClean="0"/>
              <a:t>Please fill out the workshop </a:t>
            </a:r>
            <a:r>
              <a:rPr lang="en-US" smtClean="0"/>
              <a:t>evaluation forms…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6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Thanks!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/>
              <a:t>w</a:t>
            </a:r>
            <a:r>
              <a:rPr lang="en-US" dirty="0" err="1" smtClean="0"/>
              <a:t>ebwork.maa.org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Questions:  </a:t>
            </a:r>
            <a:r>
              <a:rPr lang="en-US" dirty="0" smtClean="0">
                <a:hlinkClick r:id="rId2"/>
              </a:rPr>
              <a:t>travis@mc.edu</a:t>
            </a:r>
            <a:r>
              <a:rPr lang="en-US" dirty="0" smtClean="0"/>
              <a:t> or </a:t>
            </a:r>
            <a:r>
              <a:rPr lang="en-US" dirty="0" smtClean="0">
                <a:hlinkClick r:id="rId3"/>
              </a:rPr>
              <a:t>ravinder.rkumar@gmail.com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Slides available at</a:t>
            </a:r>
          </a:p>
          <a:p>
            <a:r>
              <a:rPr lang="en-US" dirty="0" smtClean="0"/>
              <a:t>http://math.mc.edu/travis</a:t>
            </a:r>
          </a:p>
        </p:txBody>
      </p:sp>
    </p:spTree>
    <p:extLst>
      <p:ext uri="{BB962C8B-B14F-4D97-AF65-F5344CB8AC3E}">
        <p14:creationId xmlns:p14="http://schemas.microsoft.com/office/powerpoint/2010/main" val="79214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2-28 at 5.02.38 PM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693" y="1995844"/>
            <a:ext cx="4594121" cy="372014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9583" y="2466826"/>
            <a:ext cx="7408333" cy="37824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Can something free be </a:t>
            </a:r>
          </a:p>
          <a:p>
            <a:pPr marL="0" indent="0">
              <a:buNone/>
            </a:pPr>
            <a:r>
              <a:rPr lang="en-US" dirty="0" smtClean="0"/>
              <a:t>good?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://webwork.maa.org/wiki/</a:t>
            </a:r>
            <a:r>
              <a:rPr lang="en-US" dirty="0" smtClean="0">
                <a:hlinkClick r:id="rId3"/>
              </a:rPr>
              <a:t>WeBWorK_Sites</a:t>
            </a:r>
            <a:r>
              <a:rPr lang="en-US" dirty="0"/>
              <a:t> 	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338328"/>
            <a:ext cx="8378421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this about FREELY AVAILABLE online homework?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3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841" y="2010005"/>
            <a:ext cx="8689426" cy="4239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E</a:t>
            </a:r>
            <a:r>
              <a:rPr lang="en-US" u="sng" dirty="0" smtClean="0"/>
              <a:t>ffective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efficient:</a:t>
            </a:r>
            <a:endParaRPr lang="en-US" dirty="0"/>
          </a:p>
          <a:p>
            <a:r>
              <a:rPr lang="en-US" dirty="0"/>
              <a:t>It increases the </a:t>
            </a:r>
            <a:r>
              <a:rPr lang="en-US" b="1" dirty="0"/>
              <a:t>effectiveness</a:t>
            </a:r>
            <a:r>
              <a:rPr lang="en-US" dirty="0"/>
              <a:t> of traditional homework as a learning tool by:</a:t>
            </a:r>
          </a:p>
          <a:p>
            <a:pPr lvl="1"/>
            <a:r>
              <a:rPr lang="en-US" dirty="0"/>
              <a:t>Providing students with immediate feedback on the validity of their answers and giving students the opportunity to correct mistakes while they are still thinking about the </a:t>
            </a:r>
            <a:r>
              <a:rPr lang="en-US" dirty="0" smtClean="0"/>
              <a:t>problem.</a:t>
            </a:r>
            <a:endParaRPr lang="en-US" dirty="0"/>
          </a:p>
          <a:p>
            <a:pPr lvl="1"/>
            <a:r>
              <a:rPr lang="en-US" dirty="0"/>
              <a:t>Providing students with individualized versions of problems which means that instructors can encourage students to work </a:t>
            </a:r>
            <a:r>
              <a:rPr lang="en-US" dirty="0" smtClean="0"/>
              <a:t>together.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this about online homework?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7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841" y="2010005"/>
            <a:ext cx="8689426" cy="4239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ffective </a:t>
            </a:r>
            <a:r>
              <a:rPr lang="en-US" dirty="0"/>
              <a:t>and </a:t>
            </a:r>
            <a:r>
              <a:rPr lang="en-US" u="sng" dirty="0" smtClean="0"/>
              <a:t>efficient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increases the </a:t>
            </a:r>
            <a:r>
              <a:rPr lang="en-US" b="1" dirty="0"/>
              <a:t>efficiency</a:t>
            </a:r>
            <a:r>
              <a:rPr lang="en-US" dirty="0"/>
              <a:t> of traditional homework by:</a:t>
            </a:r>
          </a:p>
          <a:p>
            <a:pPr lvl="1"/>
            <a:r>
              <a:rPr lang="en-US" dirty="0"/>
              <a:t>Providing automatic grading of assignments</a:t>
            </a:r>
          </a:p>
          <a:p>
            <a:pPr lvl="1"/>
            <a:r>
              <a:rPr lang="en-US" dirty="0"/>
              <a:t>Providing information on the performance of individual students and the course as a whole	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this about online homework?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7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841" y="2010005"/>
            <a:ext cx="8689426" cy="42392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Common Core Connections:</a:t>
            </a:r>
            <a:endParaRPr lang="en-US" dirty="0"/>
          </a:p>
          <a:p>
            <a:r>
              <a:rPr lang="en-US" dirty="0" err="1" smtClean="0"/>
              <a:t>WeBWork</a:t>
            </a:r>
            <a:r>
              <a:rPr lang="en-US" dirty="0" smtClean="0"/>
              <a:t> is already in line with CCSS since it forces students to </a:t>
            </a:r>
            <a:r>
              <a:rPr lang="en-US" u="sng" dirty="0" smtClean="0"/>
              <a:t>read in the content area</a:t>
            </a:r>
            <a:r>
              <a:rPr lang="en-US" dirty="0" smtClean="0"/>
              <a:t> to work the problems.  Reading literacy is a big part of CCSS so the fact that students have to work the problems and read what is asked for is in line with this requirement.  </a:t>
            </a:r>
          </a:p>
          <a:p>
            <a:r>
              <a:rPr lang="en-US" dirty="0" err="1" smtClean="0"/>
              <a:t>WeBWork</a:t>
            </a:r>
            <a:r>
              <a:rPr lang="en-US" dirty="0" smtClean="0"/>
              <a:t> is a system to help teachers roll out CCSSs by providing a system where students can practice math problems as homework while providing more time for teachers to spend with higher level critical thinking in the classroom.</a:t>
            </a:r>
            <a:br>
              <a:rPr lang="en-US" dirty="0" smtClean="0"/>
            </a:b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this about online homework?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7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841" y="1978772"/>
            <a:ext cx="8689426" cy="4239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Common Core Connections :</a:t>
            </a:r>
            <a:endParaRPr lang="en-US" dirty="0"/>
          </a:p>
          <a:p>
            <a:r>
              <a:rPr lang="en-US" dirty="0" smtClean="0"/>
              <a:t>Precollege content that </a:t>
            </a:r>
            <a:r>
              <a:rPr lang="en-US" dirty="0" err="1" smtClean="0"/>
              <a:t>WeBWork</a:t>
            </a:r>
            <a:r>
              <a:rPr lang="en-US" dirty="0" smtClean="0"/>
              <a:t> can target include:</a:t>
            </a:r>
          </a:p>
          <a:p>
            <a:pPr lvl="1"/>
            <a:r>
              <a:rPr lang="en-US" dirty="0" err="1" smtClean="0"/>
              <a:t>PreAlgebra</a:t>
            </a:r>
            <a:r>
              <a:rPr lang="en-US" dirty="0" smtClean="0"/>
              <a:t> (currently being developed)</a:t>
            </a:r>
          </a:p>
          <a:p>
            <a:pPr lvl="1"/>
            <a:r>
              <a:rPr lang="en-US" dirty="0" smtClean="0"/>
              <a:t>Algebra II</a:t>
            </a:r>
          </a:p>
          <a:p>
            <a:pPr lvl="1"/>
            <a:r>
              <a:rPr lang="en-US" dirty="0" smtClean="0"/>
              <a:t>Pre-Calculus</a:t>
            </a:r>
          </a:p>
          <a:p>
            <a:pPr lvl="1"/>
            <a:r>
              <a:rPr lang="en-US" dirty="0" smtClean="0"/>
              <a:t>College Algebra</a:t>
            </a:r>
          </a:p>
          <a:p>
            <a:pPr lvl="1"/>
            <a:r>
              <a:rPr lang="en-US" dirty="0" smtClean="0"/>
              <a:t>Trigonometry</a:t>
            </a:r>
          </a:p>
          <a:p>
            <a:pPr lvl="1"/>
            <a:r>
              <a:rPr lang="en-US" dirty="0" smtClean="0"/>
              <a:t>AP Calculus </a:t>
            </a:r>
          </a:p>
          <a:p>
            <a:pPr lvl="1"/>
            <a:r>
              <a:rPr lang="en-US" dirty="0" smtClean="0"/>
              <a:t>AP Statistics</a:t>
            </a:r>
            <a:br>
              <a:rPr lang="en-US" dirty="0" smtClean="0"/>
            </a:b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this about online homework?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7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97902"/>
            <a:ext cx="7408333" cy="448197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student interface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72067" y="2475961"/>
            <a:ext cx="7408333" cy="3782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If you have an internet capable device, you are welcome to follow along live…as a student!</a:t>
            </a:r>
          </a:p>
          <a:p>
            <a:r>
              <a:rPr lang="en-US" dirty="0" smtClean="0"/>
              <a:t>Mississippi College server: </a:t>
            </a:r>
          </a:p>
          <a:p>
            <a:pPr lvl="1"/>
            <a:r>
              <a:rPr lang="en-US" dirty="0" smtClean="0"/>
              <a:t>http://math.mc.edu/webwork2</a:t>
            </a:r>
            <a:r>
              <a:rPr lang="en-US" dirty="0" smtClean="0"/>
              <a:t>/</a:t>
            </a:r>
            <a:endParaRPr lang="en-US" dirty="0" smtClean="0"/>
          </a:p>
          <a:p>
            <a:pPr lvl="2"/>
            <a:r>
              <a:rPr lang="en-US" dirty="0" smtClean="0"/>
              <a:t>Choose a course from th</a:t>
            </a:r>
            <a:r>
              <a:rPr lang="en-US" dirty="0" smtClean="0"/>
              <a:t>e list</a:t>
            </a:r>
            <a:endParaRPr lang="en-US" dirty="0" smtClean="0"/>
          </a:p>
          <a:p>
            <a:pPr lvl="2"/>
            <a:r>
              <a:rPr lang="en-US" dirty="0" smtClean="0"/>
              <a:t>Login</a:t>
            </a:r>
            <a:r>
              <a:rPr lang="en-US" dirty="0" smtClean="0"/>
              <a:t>:  choose a Guest </a:t>
            </a:r>
            <a:r>
              <a:rPr lang="en-US" dirty="0" smtClean="0"/>
              <a:t>Account if one exists</a:t>
            </a:r>
            <a:endParaRPr lang="en-US" dirty="0" smtClean="0"/>
          </a:p>
          <a:p>
            <a:pPr lvl="2"/>
            <a:r>
              <a:rPr lang="en-US" dirty="0" smtClean="0"/>
              <a:t>Password: unnecessary for a Guest </a:t>
            </a:r>
            <a:r>
              <a:rPr lang="en-US" dirty="0" smtClean="0"/>
              <a:t>Account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You are welcome to request an official login so that you can review your past answers…travis@mc.edu</a:t>
            </a:r>
          </a:p>
        </p:txBody>
      </p:sp>
    </p:spTree>
    <p:extLst>
      <p:ext uri="{BB962C8B-B14F-4D97-AF65-F5344CB8AC3E}">
        <p14:creationId xmlns:p14="http://schemas.microsoft.com/office/powerpoint/2010/main" val="26546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1789</TotalTime>
  <Words>1568</Words>
  <Application>Microsoft Macintosh PowerPoint</Application>
  <PresentationFormat>On-screen Show (4:3)</PresentationFormat>
  <Paragraphs>268</Paragraphs>
  <Slides>31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Waveform</vt:lpstr>
      <vt:lpstr>WeBWorK Demonstration Workshop</vt:lpstr>
      <vt:lpstr>WeBWorK Demonstration Workshop</vt:lpstr>
      <vt:lpstr>Workshop Overview</vt:lpstr>
      <vt:lpstr>What is this about FREELY AVAILABLE online homework?</vt:lpstr>
      <vt:lpstr>What is this about online homework?</vt:lpstr>
      <vt:lpstr>What is this about online homework?</vt:lpstr>
      <vt:lpstr>What is this about online homework?</vt:lpstr>
      <vt:lpstr>What is this about online homework?</vt:lpstr>
      <vt:lpstr>Using student interface </vt:lpstr>
      <vt:lpstr>Using student interface </vt:lpstr>
      <vt:lpstr>Using student interface </vt:lpstr>
      <vt:lpstr>Using student interface </vt:lpstr>
      <vt:lpstr>Using student interface </vt:lpstr>
      <vt:lpstr>Using student interface </vt:lpstr>
      <vt:lpstr>Using student interface </vt:lpstr>
      <vt:lpstr>Using student interface </vt:lpstr>
      <vt:lpstr>Using student interface </vt:lpstr>
      <vt:lpstr>Using instructor interface </vt:lpstr>
      <vt:lpstr>Using instructor interface </vt:lpstr>
      <vt:lpstr>Using instructor interface </vt:lpstr>
      <vt:lpstr>Using instructor interface </vt:lpstr>
      <vt:lpstr>The Problem library</vt:lpstr>
      <vt:lpstr>The Problem library</vt:lpstr>
      <vt:lpstr>The Problem library and creating homework sets </vt:lpstr>
      <vt:lpstr>Assigning homework sets </vt:lpstr>
      <vt:lpstr>Administering WeBWorK </vt:lpstr>
      <vt:lpstr>Online Hosting</vt:lpstr>
      <vt:lpstr>Using MAA hosting service </vt:lpstr>
      <vt:lpstr>Hosting WeBWorK</vt:lpstr>
      <vt:lpstr>Assessing WeBWorK’s impact</vt:lpstr>
      <vt:lpstr>Thanks!  webwork.maa.org </vt:lpstr>
    </vt:vector>
  </TitlesOfParts>
  <Company>Mississippi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Webwork Demonstration Workshop</dc:title>
  <dc:creator>John Travis</dc:creator>
  <cp:lastModifiedBy>John Travis</cp:lastModifiedBy>
  <cp:revision>85</cp:revision>
  <dcterms:created xsi:type="dcterms:W3CDTF">2012-02-28T20:56:19Z</dcterms:created>
  <dcterms:modified xsi:type="dcterms:W3CDTF">2012-09-13T22:25:28Z</dcterms:modified>
</cp:coreProperties>
</file>